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70" r:id="rId3"/>
    <p:sldId id="283" r:id="rId4"/>
    <p:sldId id="286" r:id="rId5"/>
    <p:sldId id="285" r:id="rId6"/>
    <p:sldId id="271" r:id="rId7"/>
    <p:sldId id="287" r:id="rId8"/>
    <p:sldId id="266" r:id="rId9"/>
    <p:sldId id="284" r:id="rId10"/>
    <p:sldId id="272" r:id="rId11"/>
    <p:sldId id="274" r:id="rId12"/>
    <p:sldId id="275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AAD4"/>
    <a:srgbClr val="1576E1"/>
    <a:srgbClr val="083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4" autoAdjust="0"/>
    <p:restoredTop sz="94343" autoAdjust="0"/>
  </p:normalViewPr>
  <p:slideViewPr>
    <p:cSldViewPr snapToGrid="0">
      <p:cViewPr varScale="1">
        <p:scale>
          <a:sx n="66" d="100"/>
          <a:sy n="66" d="100"/>
        </p:scale>
        <p:origin x="96" y="126"/>
      </p:cViewPr>
      <p:guideLst/>
    </p:cSldViewPr>
  </p:slideViewPr>
  <p:outlineViewPr>
    <p:cViewPr>
      <p:scale>
        <a:sx n="33" d="100"/>
        <a:sy n="33" d="100"/>
      </p:scale>
      <p:origin x="0" y="-106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8A298-CE1E-4199-B2F5-9C1E3C3F6979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483D0-4968-4250-88CE-BA6599AA7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2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8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2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7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9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1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1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93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2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C225D-5902-4939-AD25-B6B6BBECC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1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36.gif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gif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574766" y="1841863"/>
            <a:ext cx="891177" cy="4282798"/>
          </a:xfrm>
          <a:prstGeom prst="rect">
            <a:avLst/>
          </a:prstGeom>
          <a:solidFill>
            <a:srgbClr val="1576E1"/>
          </a:solidFill>
          <a:ln w="9525" cap="flat" cmpd="sng" algn="ctr">
            <a:solidFill>
              <a:srgbClr val="1576E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74625" marR="0" indent="-1746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n"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2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86" y="1841863"/>
            <a:ext cx="4413214" cy="395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59514" y="5478330"/>
            <a:ext cx="392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22AAD4"/>
                </a:solidFill>
              </a:rPr>
              <a:t>С 1999 года</a:t>
            </a:r>
          </a:p>
        </p:txBody>
      </p:sp>
    </p:spTree>
    <p:extLst>
      <p:ext uri="{BB962C8B-B14F-4D97-AF65-F5344CB8AC3E}">
        <p14:creationId xmlns:p14="http://schemas.microsoft.com/office/powerpoint/2010/main" val="149737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273488"/>
            <a:ext cx="10515600" cy="1325563"/>
          </a:xfrm>
        </p:spPr>
        <p:txBody>
          <a:bodyPr/>
          <a:lstStyle/>
          <a:p>
            <a:r>
              <a:rPr lang="ru-RU" b="1" dirty="0"/>
              <a:t>Ассортимент (всё для стекла)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08" y="317129"/>
            <a:ext cx="1152381" cy="10380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948" y="3171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23226" y="1189323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Картинки по запросу do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478242"/>
            <a:ext cx="24193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arbourproductsearch.info/DORMA%20AGILE%20150%20sliding%20door%20system%20Ferrari%20Knightsbridge-file0379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9" y="1355224"/>
            <a:ext cx="5088484" cy="50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499212" y="5596805"/>
            <a:ext cx="29017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577988" y="5179004"/>
            <a:ext cx="921224" cy="8356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 descr="http://furkomplekt.ru/images/upload/dorma/829a33cf39883774dab93e8c3f1b40bc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746" y="1348557"/>
            <a:ext cx="4736645" cy="293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0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273488"/>
            <a:ext cx="10515600" cy="1325563"/>
          </a:xfrm>
        </p:spPr>
        <p:txBody>
          <a:bodyPr/>
          <a:lstStyle/>
          <a:p>
            <a:r>
              <a:rPr lang="ru-RU" b="1" dirty="0"/>
              <a:t>Ассортимент (проектные решения)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08" y="317129"/>
            <a:ext cx="1152381" cy="10380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948" y="3171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23226" y="1189323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freshh.ru/upload/medialibrary/90c/90c47427f1092a5141935d208a2b3cd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" y="1720916"/>
            <a:ext cx="5421494" cy="39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artiziona.com/wp-media/uploads/2013/11/Dorma-HSW-1024x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97" y="1720916"/>
            <a:ext cx="5631150" cy="39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0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g0.joyreactor.cc/pics/comment/countryballs-%D0%9A%D0%BE%D0%BC%D0%B8%D0%BA%D1%81%D1%8B-6519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72" y="1179872"/>
            <a:ext cx="3257054" cy="17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67472" y="2792656"/>
            <a:ext cx="3257054" cy="145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419" y="264861"/>
            <a:ext cx="10515600" cy="1325563"/>
          </a:xfrm>
        </p:spPr>
        <p:txBody>
          <a:bodyPr/>
          <a:lstStyle/>
          <a:p>
            <a:r>
              <a:rPr lang="ru-RU" b="1" dirty="0"/>
              <a:t>Нам доверяют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12</a:t>
            </a:fld>
            <a:endParaRPr lang="ru-RU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608" y="317129"/>
            <a:ext cx="1152381" cy="10380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948" y="3171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3226" y="1189323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817" y="2792656"/>
            <a:ext cx="1884363" cy="1256242"/>
          </a:xfrm>
          <a:prstGeom prst="rect">
            <a:avLst/>
          </a:prstGeom>
        </p:spPr>
      </p:pic>
      <p:pic>
        <p:nvPicPr>
          <p:cNvPr id="4098" name="Picture 2" descr="http://skprofkomplekt.ru/pic/cl-logo/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388540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arleydays.ru/userfiles/images/lukoil_b_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" y="1678099"/>
            <a:ext cx="1294663" cy="162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artlebedev.ru/everything/bolshoi/logo/bolshoi-logo-bi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23" y="3040477"/>
            <a:ext cx="2504354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domodedovo.ru/ru/main/news/konkurs/materials/domodedov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424" y="1436758"/>
            <a:ext cx="2580650" cy="5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tatic.skyteam.com/cdn-1cc8975552b9400/Global/Press/Logos/Aeroflot/aeroflot-colour-we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4" y="3486589"/>
            <a:ext cx="2442482" cy="6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press.rzd.ru/dbmm/images/9/121/4538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5" y="4356835"/>
            <a:ext cx="3083095" cy="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static55.cmtt.ru/tj_articles_2/lebedev-metro-logo/e3/edd5lebedev-metro-logo-540ee8ac91fe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769" y="2181618"/>
            <a:ext cx="1275091" cy="99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pesochnya.com/sites/default/files/pesochnyaru/2010/sberbank-rossii-kirovskoe-otdelenie-5568-1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52" y="1609139"/>
            <a:ext cx="1757748" cy="12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job.rudn.ru/pictur.php?t_id=5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19" y="3181228"/>
            <a:ext cx="1504162" cy="11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www.abn-consult.ru/files/Image/ui-4febe2846d2330.28322514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85" y="4404687"/>
            <a:ext cx="1414641" cy="82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://toplogos.ru/images/logo-vnukov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08" y="5162277"/>
            <a:ext cx="2074287" cy="4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arsenta.ru/upload/iblock/1a8/mikoyan_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30" y="3935203"/>
            <a:ext cx="1440075" cy="144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amurpress.ru/2013/2015_god/fevral/%D1%80%D0%B0%D1%84%D1%84%D0%B0%D0%B9%D0%B7%D0%B5%D0%B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8" y="4873248"/>
            <a:ext cx="2167621" cy="15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://toplogos.ru/images/logo-unicredit-bank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59" y="5527594"/>
            <a:ext cx="2777133" cy="7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www.s-pro.tv/upload/medialibrary/2e9/logo%20open%20ar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499" y="4306843"/>
            <a:ext cx="1175325" cy="11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s://upload.wikimedia.org/wikipedia/ru/archive/3/3f/20150628224724!FC_Zenit_2015_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850" y="3042901"/>
            <a:ext cx="1258815" cy="12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1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4741" y="235974"/>
            <a:ext cx="6447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На вершине горы место есть – поднимайтесь !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pic>
        <p:nvPicPr>
          <p:cNvPr id="2050" name="Picture 2" descr="http://solyur.ru/images/sotrudniche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305285"/>
            <a:ext cx="6548692" cy="25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ondonrelocationconsultancy.com/Pictures/0_7ebca_49a0c3a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4" y="2873827"/>
            <a:ext cx="5173642" cy="348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5915" y="3492339"/>
            <a:ext cx="7097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45096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273488"/>
            <a:ext cx="10515600" cy="1325563"/>
          </a:xfrm>
        </p:spPr>
        <p:txBody>
          <a:bodyPr/>
          <a:lstStyle/>
          <a:p>
            <a:r>
              <a:rPr lang="ru-RU" b="1" dirty="0"/>
              <a:t>Наши ценности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2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08" y="317129"/>
            <a:ext cx="1152381" cy="10380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948" y="3171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23226" y="1189323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3226" y="2142699"/>
            <a:ext cx="479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0" r="-82" b="11401"/>
          <a:stretch/>
        </p:blipFill>
        <p:spPr>
          <a:xfrm>
            <a:off x="6095998" y="2413566"/>
            <a:ext cx="5524900" cy="30298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198" y="2728139"/>
            <a:ext cx="4591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КОМПЕТЕНТНОСТЬ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АССОРТИМЕНТ ПРОДУКЦИИ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ГИБКОЕ ЦЕНООБРАЗОВАНИЕ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НАЛИЧИЕ НА СКЛАДЕ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СКОРОСТЬ ДОСТАВКИ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9260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haveall.net/wp-content/uploads/2011/07/oblasti_rossii_na_kar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63" y="1457535"/>
            <a:ext cx="10105802" cy="50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273488"/>
            <a:ext cx="10515600" cy="1325563"/>
          </a:xfrm>
        </p:spPr>
        <p:txBody>
          <a:bodyPr/>
          <a:lstStyle/>
          <a:p>
            <a:r>
              <a:rPr lang="ru-RU" b="1" dirty="0"/>
              <a:t>Наши представительства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3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608" y="317129"/>
            <a:ext cx="1152381" cy="10380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948" y="3171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38198" y="1206614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023123" y="5088194"/>
            <a:ext cx="752167" cy="60468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67949" y="5088193"/>
            <a:ext cx="752167" cy="60468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03070" y="5240593"/>
            <a:ext cx="752167" cy="60468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3314893" y="4388791"/>
            <a:ext cx="346459" cy="210082"/>
          </a:xfrm>
          <a:prstGeom prst="doubleWav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314893" y="4388791"/>
            <a:ext cx="0" cy="3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войная волна 31"/>
          <p:cNvSpPr/>
          <p:nvPr/>
        </p:nvSpPr>
        <p:spPr>
          <a:xfrm>
            <a:off x="2338491" y="3215126"/>
            <a:ext cx="346459" cy="210082"/>
          </a:xfrm>
          <a:prstGeom prst="doubleWav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338491" y="3215126"/>
            <a:ext cx="0" cy="3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Двойная волна 33"/>
          <p:cNvSpPr/>
          <p:nvPr/>
        </p:nvSpPr>
        <p:spPr>
          <a:xfrm>
            <a:off x="5233511" y="5182406"/>
            <a:ext cx="346459" cy="210082"/>
          </a:xfrm>
          <a:prstGeom prst="doubleWav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233511" y="5182406"/>
            <a:ext cx="0" cy="3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Двойная волна 35"/>
          <p:cNvSpPr/>
          <p:nvPr/>
        </p:nvSpPr>
        <p:spPr>
          <a:xfrm>
            <a:off x="2660808" y="2659270"/>
            <a:ext cx="346459" cy="210082"/>
          </a:xfrm>
          <a:prstGeom prst="doubleWav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2660808" y="2651101"/>
            <a:ext cx="0" cy="3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войная волна 37"/>
          <p:cNvSpPr/>
          <p:nvPr/>
        </p:nvSpPr>
        <p:spPr>
          <a:xfrm>
            <a:off x="2834038" y="3505573"/>
            <a:ext cx="346459" cy="210082"/>
          </a:xfrm>
          <a:prstGeom prst="doubleWav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834038" y="3532610"/>
            <a:ext cx="0" cy="3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войная волна 42"/>
          <p:cNvSpPr/>
          <p:nvPr/>
        </p:nvSpPr>
        <p:spPr>
          <a:xfrm>
            <a:off x="3737387" y="4283750"/>
            <a:ext cx="346459" cy="210082"/>
          </a:xfrm>
          <a:prstGeom prst="doubleWav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737387" y="4283750"/>
            <a:ext cx="0" cy="3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Двойная волна 44"/>
          <p:cNvSpPr/>
          <p:nvPr/>
        </p:nvSpPr>
        <p:spPr>
          <a:xfrm>
            <a:off x="9726018" y="5353839"/>
            <a:ext cx="346459" cy="210082"/>
          </a:xfrm>
          <a:prstGeom prst="doubleWav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9726018" y="5353839"/>
            <a:ext cx="0" cy="3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Двойная волна 52"/>
          <p:cNvSpPr/>
          <p:nvPr/>
        </p:nvSpPr>
        <p:spPr>
          <a:xfrm>
            <a:off x="1685104" y="4045925"/>
            <a:ext cx="346459" cy="210082"/>
          </a:xfrm>
          <a:prstGeom prst="doubleWav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685104" y="4045925"/>
            <a:ext cx="0" cy="342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75291" y="1849971"/>
            <a:ext cx="34167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Москва                  Офис+ Склад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Санкт-Петербург Офис+ Склад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Н. Новгород         Офис+ Склад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Уфа                         Офис+ Склад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Екатеринбург       Офис+ Склад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Новосибирск       Офис+ Склад</a:t>
            </a:r>
          </a:p>
        </p:txBody>
      </p:sp>
    </p:spTree>
    <p:extLst>
      <p:ext uri="{BB962C8B-B14F-4D97-AF65-F5344CB8AC3E}">
        <p14:creationId xmlns:p14="http://schemas.microsoft.com/office/powerpoint/2010/main" val="137199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273488"/>
            <a:ext cx="10515600" cy="1325563"/>
          </a:xfrm>
        </p:spPr>
        <p:txBody>
          <a:bodyPr/>
          <a:lstStyle/>
          <a:p>
            <a:r>
              <a:rPr lang="ru-RU" b="1" dirty="0"/>
              <a:t>Наши представительства -контакты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08" y="317129"/>
            <a:ext cx="1152381" cy="10380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948" y="3171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38198" y="1206614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04683" y="1720916"/>
            <a:ext cx="10948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Lobster1.4Regular"/>
              </a:rPr>
              <a:t>Москва</a:t>
            </a:r>
          </a:p>
          <a:p>
            <a:r>
              <a:rPr lang="ru-RU" sz="1400" b="1" dirty="0">
                <a:latin typeface="Arial" panose="020B0604020202020204" pitchFamily="34" charset="0"/>
              </a:rPr>
              <a:t>Адрес: </a:t>
            </a:r>
            <a:r>
              <a:rPr lang="ru-RU" sz="1400" dirty="0">
                <a:latin typeface="Arial" panose="020B0604020202020204" pitchFamily="34" charset="0"/>
              </a:rPr>
              <a:t>109382, Москва, ул. Нижние Поля, дом 15 </a:t>
            </a:r>
            <a:r>
              <a:rPr lang="ru-RU" sz="1400" b="1" dirty="0">
                <a:latin typeface="Arial" panose="020B0604020202020204" pitchFamily="34" charset="0"/>
              </a:rPr>
              <a:t>Телефон:</a:t>
            </a:r>
            <a:r>
              <a:rPr lang="ru-RU" sz="1400" dirty="0">
                <a:latin typeface="Arial" panose="020B0604020202020204" pitchFamily="34" charset="0"/>
              </a:rPr>
              <a:t> 8(495) 351-22-18  </a:t>
            </a:r>
            <a:r>
              <a:rPr lang="ru-RU" sz="1400" b="1" dirty="0">
                <a:latin typeface="Arial" panose="020B0604020202020204" pitchFamily="34" charset="0"/>
              </a:rPr>
              <a:t>E-</a:t>
            </a:r>
            <a:r>
              <a:rPr lang="ru-RU" sz="1400" b="1" dirty="0" err="1">
                <a:latin typeface="Arial" panose="020B0604020202020204" pitchFamily="34" charset="0"/>
              </a:rPr>
              <a:t>mail</a:t>
            </a:r>
            <a:r>
              <a:rPr lang="ru-RU" sz="1400" b="1" dirty="0">
                <a:latin typeface="Arial" panose="020B0604020202020204" pitchFamily="34" charset="0"/>
              </a:rPr>
              <a:t>: </a:t>
            </a:r>
            <a:r>
              <a:rPr lang="ru-RU" sz="1400" dirty="0">
                <a:latin typeface="Arial" panose="020B0604020202020204" pitchFamily="34" charset="0"/>
              </a:rPr>
              <a:t>sale@dov-k.ru</a:t>
            </a:r>
          </a:p>
          <a:p>
            <a:r>
              <a:rPr lang="ru-RU" sz="1400" dirty="0">
                <a:solidFill>
                  <a:srgbClr val="666666"/>
                </a:solidFill>
                <a:latin typeface="Arial" panose="020B0604020202020204" pitchFamily="34" charset="0"/>
              </a:rPr>
              <a:t> </a:t>
            </a:r>
            <a:br>
              <a:rPr lang="ru-RU" sz="14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ru-RU" sz="1400" b="1" u="sng" dirty="0">
                <a:latin typeface="Lobster1.4Regular"/>
              </a:rPr>
              <a:t>Санкт-Петербург</a:t>
            </a:r>
          </a:p>
          <a:p>
            <a:r>
              <a:rPr lang="ru-RU" sz="1400" b="1" dirty="0">
                <a:latin typeface="Arial" panose="020B0604020202020204" pitchFamily="34" charset="0"/>
              </a:rPr>
              <a:t>Адрес: </a:t>
            </a:r>
            <a:r>
              <a:rPr lang="ru-RU" sz="1400" dirty="0">
                <a:latin typeface="Arial" panose="020B0604020202020204" pitchFamily="34" charset="0"/>
              </a:rPr>
              <a:t>193230, Санкт-Петербург, улица Октябрьская набережная, дом 44 </a:t>
            </a:r>
            <a:r>
              <a:rPr lang="ru-RU" sz="1400" b="1" dirty="0">
                <a:latin typeface="Arial" panose="020B0604020202020204" pitchFamily="34" charset="0"/>
              </a:rPr>
              <a:t>Телефон:</a:t>
            </a:r>
            <a:r>
              <a:rPr lang="ru-RU" sz="1400" dirty="0">
                <a:latin typeface="Arial" panose="020B0604020202020204" pitchFamily="34" charset="0"/>
              </a:rPr>
              <a:t> 8(812) 574-67-04  </a:t>
            </a:r>
            <a:r>
              <a:rPr lang="ru-RU" sz="1400" b="1" dirty="0">
                <a:latin typeface="Arial" panose="020B0604020202020204" pitchFamily="34" charset="0"/>
              </a:rPr>
              <a:t>E-</a:t>
            </a:r>
            <a:r>
              <a:rPr lang="ru-RU" sz="1400" b="1" dirty="0" err="1">
                <a:latin typeface="Arial" panose="020B0604020202020204" pitchFamily="34" charset="0"/>
              </a:rPr>
              <a:t>mail</a:t>
            </a:r>
            <a:r>
              <a:rPr lang="ru-RU" sz="1400" b="1" dirty="0">
                <a:latin typeface="Arial" panose="020B0604020202020204" pitchFamily="34" charset="0"/>
              </a:rPr>
              <a:t>: </a:t>
            </a:r>
            <a:r>
              <a:rPr lang="ru-RU" sz="1400" dirty="0">
                <a:latin typeface="Arial" panose="020B0604020202020204" pitchFamily="34" charset="0"/>
              </a:rPr>
              <a:t>piter@dvdov.ru</a:t>
            </a:r>
          </a:p>
          <a:p>
            <a:endParaRPr lang="ru-RU" sz="1400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ru-RU" sz="1400" b="1" u="sng" dirty="0">
                <a:latin typeface="Lobster1.4Regular"/>
              </a:rPr>
              <a:t>Уфа</a:t>
            </a:r>
            <a:r>
              <a:rPr lang="ru-RU" sz="1400" dirty="0">
                <a:solidFill>
                  <a:srgbClr val="666666"/>
                </a:solidFill>
                <a:latin typeface="Lobster1.4Regular"/>
              </a:rPr>
              <a:t> </a:t>
            </a:r>
          </a:p>
          <a:p>
            <a:r>
              <a:rPr lang="ru-RU" sz="1400" b="1" dirty="0">
                <a:latin typeface="Arial" panose="020B0604020202020204" pitchFamily="34" charset="0"/>
              </a:rPr>
              <a:t>Адрес: </a:t>
            </a:r>
            <a:r>
              <a:rPr lang="ru-RU" sz="1400" dirty="0">
                <a:latin typeface="Arial" panose="020B0604020202020204" pitchFamily="34" charset="0"/>
              </a:rPr>
              <a:t>450078, Уфа, ул. Революционная, дом 154/1 </a:t>
            </a:r>
            <a:r>
              <a:rPr lang="ru-RU" sz="1400" b="1" dirty="0">
                <a:latin typeface="Arial" panose="020B0604020202020204" pitchFamily="34" charset="0"/>
              </a:rPr>
              <a:t>Телефон:</a:t>
            </a:r>
            <a:r>
              <a:rPr lang="ru-RU" sz="1400" dirty="0">
                <a:latin typeface="Arial" panose="020B0604020202020204" pitchFamily="34" charset="0"/>
              </a:rPr>
              <a:t> 8(347) 241-77-43  </a:t>
            </a:r>
            <a:r>
              <a:rPr lang="ru-RU" sz="1400" b="1" dirty="0">
                <a:latin typeface="Arial" panose="020B0604020202020204" pitchFamily="34" charset="0"/>
              </a:rPr>
              <a:t>E-</a:t>
            </a:r>
            <a:r>
              <a:rPr lang="ru-RU" sz="1400" b="1" dirty="0" err="1">
                <a:latin typeface="Arial" panose="020B0604020202020204" pitchFamily="34" charset="0"/>
              </a:rPr>
              <a:t>mail</a:t>
            </a:r>
            <a:r>
              <a:rPr lang="ru-RU" sz="1400" b="1" dirty="0">
                <a:latin typeface="Arial" panose="020B0604020202020204" pitchFamily="34" charset="0"/>
              </a:rPr>
              <a:t>: </a:t>
            </a:r>
            <a:r>
              <a:rPr lang="ru-RU" sz="1400" dirty="0">
                <a:latin typeface="Arial" panose="020B0604020202020204" pitchFamily="34" charset="0"/>
              </a:rPr>
              <a:t>ufa@dvdov.ru</a:t>
            </a:r>
          </a:p>
          <a:p>
            <a:br>
              <a:rPr lang="ru-RU" sz="1400" u="sng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ru-RU" sz="1400" b="1" u="sng" dirty="0">
                <a:latin typeface="Lobster1.4Regular"/>
              </a:rPr>
              <a:t>Нижний Новгород</a:t>
            </a:r>
          </a:p>
          <a:p>
            <a:r>
              <a:rPr lang="ru-RU" sz="1400" b="1" dirty="0">
                <a:latin typeface="Arial" panose="020B0604020202020204" pitchFamily="34" charset="0"/>
              </a:rPr>
              <a:t>Адрес: </a:t>
            </a:r>
            <a:r>
              <a:rPr lang="ru-RU" sz="1400" dirty="0">
                <a:latin typeface="Arial" panose="020B0604020202020204" pitchFamily="34" charset="0"/>
              </a:rPr>
              <a:t>603002, Нижний Новгород, ул. Должанская, дом 37 </a:t>
            </a:r>
            <a:r>
              <a:rPr lang="ru-RU" sz="1400" b="1" dirty="0">
                <a:latin typeface="Arial" panose="020B0604020202020204" pitchFamily="34" charset="0"/>
              </a:rPr>
              <a:t>Телефон:</a:t>
            </a:r>
            <a:r>
              <a:rPr lang="ru-RU" sz="1400" dirty="0">
                <a:latin typeface="Arial" panose="020B0604020202020204" pitchFamily="34" charset="0"/>
              </a:rPr>
              <a:t> 8(831) 277-95-20 </a:t>
            </a:r>
            <a:r>
              <a:rPr lang="ru-RU" sz="1400" b="1" dirty="0">
                <a:latin typeface="Arial" panose="020B0604020202020204" pitchFamily="34" charset="0"/>
              </a:rPr>
              <a:t>E-</a:t>
            </a:r>
            <a:r>
              <a:rPr lang="ru-RU" sz="1400" b="1" dirty="0" err="1">
                <a:latin typeface="Arial" panose="020B0604020202020204" pitchFamily="34" charset="0"/>
              </a:rPr>
              <a:t>mail</a:t>
            </a:r>
            <a:r>
              <a:rPr lang="ru-RU" sz="1400" b="1" dirty="0">
                <a:latin typeface="Arial" panose="020B0604020202020204" pitchFamily="34" charset="0"/>
              </a:rPr>
              <a:t>: </a:t>
            </a:r>
            <a:r>
              <a:rPr lang="ru-RU" sz="1400" dirty="0">
                <a:latin typeface="Arial" panose="020B0604020202020204" pitchFamily="34" charset="0"/>
              </a:rPr>
              <a:t>n</a:t>
            </a:r>
            <a:r>
              <a:rPr lang="en-US" sz="1400" dirty="0">
                <a:latin typeface="Arial" panose="020B0604020202020204" pitchFamily="34" charset="0"/>
              </a:rPr>
              <a:t>n</a:t>
            </a:r>
            <a:r>
              <a:rPr lang="ru-RU" sz="1400" dirty="0">
                <a:latin typeface="Arial" panose="020B0604020202020204" pitchFamily="34" charset="0"/>
              </a:rPr>
              <a:t>@dvdov.ru</a:t>
            </a:r>
            <a:br>
              <a:rPr lang="ru-RU" sz="14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endParaRPr lang="ru-RU" sz="1400" u="sng" dirty="0">
              <a:solidFill>
                <a:srgbClr val="666666"/>
              </a:solidFill>
              <a:latin typeface="Arial" panose="020B0604020202020204" pitchFamily="34" charset="0"/>
            </a:endParaRPr>
          </a:p>
          <a:p>
            <a:r>
              <a:rPr lang="ru-RU" sz="1400" b="1" u="sng" dirty="0">
                <a:latin typeface="Arial" panose="020B0604020202020204" pitchFamily="34" charset="0"/>
              </a:rPr>
              <a:t>Новосибирск</a:t>
            </a:r>
          </a:p>
          <a:p>
            <a:r>
              <a:rPr lang="ru-RU" sz="1400" b="1" dirty="0">
                <a:latin typeface="Arial" panose="020B0604020202020204" pitchFamily="34" charset="0"/>
              </a:rPr>
              <a:t>Адрес:</a:t>
            </a:r>
            <a:r>
              <a:rPr lang="en-US" sz="1400" b="1" dirty="0">
                <a:latin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</a:rPr>
              <a:t>630075, Новосибирск, ул. Народная, дом</a:t>
            </a:r>
            <a:r>
              <a:rPr lang="en-US" sz="1400" dirty="0">
                <a:latin typeface="Arial" panose="020B0604020202020204" pitchFamily="34" charset="0"/>
              </a:rPr>
              <a:t> 3, </a:t>
            </a:r>
            <a:r>
              <a:rPr lang="ru-RU" sz="1400" dirty="0">
                <a:latin typeface="Arial" panose="020B0604020202020204" pitchFamily="34" charset="0"/>
              </a:rPr>
              <a:t>офис 312  </a:t>
            </a:r>
            <a:r>
              <a:rPr lang="ru-RU" sz="1400" b="1" dirty="0">
                <a:latin typeface="Arial" panose="020B0604020202020204" pitchFamily="34" charset="0"/>
              </a:rPr>
              <a:t>Телефон:</a:t>
            </a:r>
            <a:r>
              <a:rPr lang="ru-RU" sz="1400" dirty="0">
                <a:latin typeface="Arial" panose="020B0604020202020204" pitchFamily="34" charset="0"/>
              </a:rPr>
              <a:t> 8(962) 828-24-45 </a:t>
            </a:r>
            <a:r>
              <a:rPr lang="ru-RU" sz="1400" b="1" dirty="0">
                <a:latin typeface="Arial" panose="020B0604020202020204" pitchFamily="34" charset="0"/>
              </a:rPr>
              <a:t>E-</a:t>
            </a:r>
            <a:r>
              <a:rPr lang="ru-RU" sz="1400" b="1" dirty="0" err="1">
                <a:latin typeface="Arial" panose="020B0604020202020204" pitchFamily="34" charset="0"/>
              </a:rPr>
              <a:t>mail</a:t>
            </a:r>
            <a:r>
              <a:rPr lang="ru-RU" sz="1400" b="1" dirty="0">
                <a:latin typeface="Arial" panose="020B0604020202020204" pitchFamily="34" charset="0"/>
              </a:rPr>
              <a:t>: </a:t>
            </a:r>
            <a:r>
              <a:rPr lang="en-US" sz="1400" dirty="0" err="1">
                <a:latin typeface="Arial" panose="020B0604020202020204" pitchFamily="34" charset="0"/>
              </a:rPr>
              <a:t>Nsk</a:t>
            </a:r>
            <a:r>
              <a:rPr lang="en-US" sz="1400" dirty="0">
                <a:latin typeface="Arial" panose="020B0604020202020204" pitchFamily="34" charset="0"/>
              </a:rPr>
              <a:t>@</a:t>
            </a:r>
            <a:r>
              <a:rPr lang="ru-RU" sz="1400" dirty="0">
                <a:latin typeface="Arial" panose="020B0604020202020204" pitchFamily="34" charset="0"/>
              </a:rPr>
              <a:t>dvdov.ru</a:t>
            </a:r>
            <a:endParaRPr lang="ru-RU" sz="1400" b="1" u="sng" dirty="0">
              <a:latin typeface="Arial" panose="020B0604020202020204" pitchFamily="34" charset="0"/>
            </a:endParaRPr>
          </a:p>
          <a:p>
            <a:endParaRPr lang="ru-RU" sz="1400" b="1" u="sng" dirty="0">
              <a:latin typeface="Arial" panose="020B0604020202020204" pitchFamily="34" charset="0"/>
            </a:endParaRPr>
          </a:p>
          <a:p>
            <a:r>
              <a:rPr lang="ru-RU" sz="1400" b="1" u="sng" dirty="0">
                <a:latin typeface="Arial" panose="020B0604020202020204" pitchFamily="34" charset="0"/>
              </a:rPr>
              <a:t>Екатеринбург</a:t>
            </a:r>
            <a:br>
              <a:rPr lang="ru-RU" sz="14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</a:rPr>
              <a:t>Адрес:</a:t>
            </a:r>
            <a:r>
              <a:rPr lang="ru-RU" sz="1400" dirty="0">
                <a:latin typeface="Arial" panose="020B0604020202020204" pitchFamily="34" charset="0"/>
              </a:rPr>
              <a:t> 620085, Екатеринбург, ул. Монтерская, 3 строение 3</a:t>
            </a:r>
            <a:r>
              <a:rPr lang="en-US" sz="1400" dirty="0">
                <a:latin typeface="Arial" panose="020B0604020202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</a:rPr>
              <a:t> офис 211 </a:t>
            </a:r>
            <a:r>
              <a:rPr lang="ru-RU" sz="1400" b="1" dirty="0">
                <a:latin typeface="Arial" panose="020B0604020202020204" pitchFamily="34" charset="0"/>
              </a:rPr>
              <a:t>Телефон:</a:t>
            </a:r>
            <a:r>
              <a:rPr lang="ru-RU" sz="1400" dirty="0">
                <a:latin typeface="Arial" panose="020B0604020202020204" pitchFamily="34" charset="0"/>
              </a:rPr>
              <a:t> 8(343) 287-07-22 </a:t>
            </a:r>
            <a:r>
              <a:rPr lang="ru-RU" sz="1400" b="1" dirty="0">
                <a:latin typeface="Arial" panose="020B0604020202020204" pitchFamily="34" charset="0"/>
              </a:rPr>
              <a:t>E-</a:t>
            </a:r>
            <a:r>
              <a:rPr lang="ru-RU" sz="1400" b="1" dirty="0" err="1">
                <a:latin typeface="Arial" panose="020B0604020202020204" pitchFamily="34" charset="0"/>
              </a:rPr>
              <a:t>mail</a:t>
            </a:r>
            <a:r>
              <a:rPr lang="ru-RU" sz="1400" b="1" dirty="0">
                <a:latin typeface="Arial" panose="020B0604020202020204" pitchFamily="34" charset="0"/>
              </a:rPr>
              <a:t>: </a:t>
            </a:r>
            <a:r>
              <a:rPr lang="en-US" sz="1400" dirty="0" err="1">
                <a:latin typeface="Arial" panose="020B0604020202020204" pitchFamily="34" charset="0"/>
              </a:rPr>
              <a:t>ekat</a:t>
            </a:r>
            <a:r>
              <a:rPr lang="ru-RU" sz="1400" dirty="0">
                <a:latin typeface="Arial" panose="020B0604020202020204" pitchFamily="34" charset="0"/>
              </a:rPr>
              <a:t>@dvdov.ru</a:t>
            </a:r>
            <a:br>
              <a:rPr lang="ru-RU" sz="14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endParaRPr lang="ru-RU" sz="14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1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125916" y="2897006"/>
            <a:ext cx="649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9:00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6886" y="4491661"/>
            <a:ext cx="649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9:00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273488"/>
            <a:ext cx="10515600" cy="1325563"/>
          </a:xfrm>
        </p:spPr>
        <p:txBody>
          <a:bodyPr/>
          <a:lstStyle/>
          <a:p>
            <a:r>
              <a:rPr lang="ru-RU" b="1" dirty="0"/>
              <a:t>Наши представительства (</a:t>
            </a:r>
            <a:r>
              <a:rPr lang="ru-RU" b="1" dirty="0" err="1"/>
              <a:t>офис+склад</a:t>
            </a:r>
            <a:r>
              <a:rPr lang="ru-RU" b="1" dirty="0"/>
              <a:t>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608" y="317129"/>
            <a:ext cx="1152381" cy="10380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948" y="3171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38198" y="1206614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трелка вправо 2"/>
          <p:cNvSpPr/>
          <p:nvPr/>
        </p:nvSpPr>
        <p:spPr>
          <a:xfrm>
            <a:off x="604684" y="2278743"/>
            <a:ext cx="6347660" cy="82731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Офис в Новосибирске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1384288" y="3053216"/>
            <a:ext cx="6351699" cy="8273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Офис в Екатеринбурге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755049" y="4648881"/>
            <a:ext cx="6514779" cy="82731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Московский офис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3959" y="2454894"/>
            <a:ext cx="304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     Новосибирск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09494" y="3280677"/>
            <a:ext cx="304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     Екатеринбург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1410648" y="3877469"/>
            <a:ext cx="6325339" cy="8273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Офис в Уфе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09494" y="4106460"/>
            <a:ext cx="304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     Уфа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73959" y="4648881"/>
            <a:ext cx="3282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     Москва /</a:t>
            </a:r>
          </a:p>
          <a:p>
            <a:r>
              <a:rPr lang="ru-RU" b="1" dirty="0"/>
              <a:t>                   </a:t>
            </a:r>
            <a:r>
              <a:rPr lang="ru-RU" b="1" dirty="0" err="1"/>
              <a:t>Н.Новгород</a:t>
            </a:r>
            <a:r>
              <a:rPr lang="ru-RU" b="1" dirty="0"/>
              <a:t> / </a:t>
            </a:r>
          </a:p>
          <a:p>
            <a:r>
              <a:rPr lang="ru-RU" b="1" dirty="0"/>
              <a:t>                  Санкт- Петербург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604682" y="4648881"/>
            <a:ext cx="2135853" cy="824253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Звоните в Новосибирск/ Уфу/ Екатеринбург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04682" y="2075543"/>
            <a:ext cx="0" cy="404948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269828" y="2075543"/>
            <a:ext cx="0" cy="404948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5443317" y="602342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1969" y="5572211"/>
            <a:ext cx="649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u="sng" dirty="0"/>
              <a:t>6:00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38615" y="5629992"/>
            <a:ext cx="881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u="sng" dirty="0"/>
              <a:t>21:00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9923" y="1928575"/>
            <a:ext cx="649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9:00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92828" y="3681145"/>
            <a:ext cx="649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9:00</a:t>
            </a:r>
          </a:p>
        </p:txBody>
      </p:sp>
      <p:sp>
        <p:nvSpPr>
          <p:cNvPr id="47" name="Стрелка вправо 46"/>
          <p:cNvSpPr/>
          <p:nvPr/>
        </p:nvSpPr>
        <p:spPr>
          <a:xfrm>
            <a:off x="6952343" y="2269077"/>
            <a:ext cx="2317485" cy="82425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Звоните в Москву/Уфу/ Екатеринбург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101098" y="2027695"/>
            <a:ext cx="881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u="sng" dirty="0"/>
              <a:t>21:00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197" y="1355224"/>
            <a:ext cx="11318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Вы можете получить любую консультацию с 6:00 по  Москве до 21:00 по времени в Новосибирске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79565" y="2013858"/>
            <a:ext cx="881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18:00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51969" y="6023429"/>
            <a:ext cx="91984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97424" y="6038834"/>
            <a:ext cx="14514" cy="44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355534" y="5557697"/>
            <a:ext cx="14514" cy="44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740535" y="5579468"/>
            <a:ext cx="14514" cy="44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9284342" y="6059801"/>
            <a:ext cx="14514" cy="44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687527" y="5582019"/>
            <a:ext cx="14514" cy="44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031537" y="5564954"/>
            <a:ext cx="14514" cy="44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трелка вправо 70"/>
          <p:cNvSpPr/>
          <p:nvPr/>
        </p:nvSpPr>
        <p:spPr>
          <a:xfrm>
            <a:off x="7750502" y="3074804"/>
            <a:ext cx="1519327" cy="8114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627005" y="3053216"/>
            <a:ext cx="734962" cy="81144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>
          <a:xfrm>
            <a:off x="7750501" y="3923284"/>
            <a:ext cx="1533841" cy="81144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619197" y="3904692"/>
            <a:ext cx="769130" cy="81144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4437" y="2908664"/>
            <a:ext cx="649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8:00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101098" y="2940872"/>
            <a:ext cx="881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20:00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101098" y="3855882"/>
            <a:ext cx="881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20:00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109849" y="4571808"/>
            <a:ext cx="8811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18:00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9185" y="3707958"/>
            <a:ext cx="649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8:00</a:t>
            </a:r>
          </a:p>
        </p:txBody>
      </p:sp>
    </p:spTree>
    <p:extLst>
      <p:ext uri="{BB962C8B-B14F-4D97-AF65-F5344CB8AC3E}">
        <p14:creationId xmlns:p14="http://schemas.microsoft.com/office/powerpoint/2010/main" val="368515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19" y="438866"/>
            <a:ext cx="10515600" cy="1325563"/>
          </a:xfrm>
        </p:spPr>
        <p:txBody>
          <a:bodyPr/>
          <a:lstStyle/>
          <a:p>
            <a:r>
              <a:rPr lang="ru-RU" b="1" dirty="0"/>
              <a:t>Статус официального партнера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6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146" name="Picture 2" descr="http://www.dov-k.ru/upload/categories/autoresize/300x127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45" y="697129"/>
            <a:ext cx="5711706" cy="23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ov-k.ru/upload/categories/autoresize/300x127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4" y="1230087"/>
            <a:ext cx="4845355" cy="20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ov-k.ru/upload/categories/autoresize/300x127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25" y="1376216"/>
            <a:ext cx="4061584" cy="17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dov-k.ru/upload/categories/autoresize/300x127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762" y="2570015"/>
            <a:ext cx="3249579" cy="13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dov-k.ru/upload/categories/autoresize/300x127/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09" y="3694980"/>
            <a:ext cx="3762761" cy="15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dov-k.ru/upload/categories/autoresize/300x127/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6" y="2178774"/>
            <a:ext cx="4596865" cy="19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dov-k.ru/upload/categories/autoresize/300x127/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44" y="4996727"/>
            <a:ext cx="3458111" cy="14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dov-k.ru/upload/categories/autoresize/300x127/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0" y="3856603"/>
            <a:ext cx="2993129" cy="12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xn----7sbbbddbqchda6agrcz7afedg0b53a.xn--p1ai/images/Manufakturer/noted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23905" y="5434024"/>
            <a:ext cx="2170295" cy="71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019092" y="5477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30008" y="469529"/>
            <a:ext cx="1152381" cy="103809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4348" y="4695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75626" y="1341723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2-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27" y="3175025"/>
            <a:ext cx="1766165" cy="15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t18.stpulscen.ru/images/product/083/249/944_thum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79" y="5416791"/>
            <a:ext cx="909791" cy="9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>
            <a:off x="4142494" y="2524986"/>
            <a:ext cx="1270035" cy="74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673657" y="3368188"/>
            <a:ext cx="1629016" cy="257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377809" y="3934405"/>
            <a:ext cx="1924864" cy="465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038599" y="4678764"/>
            <a:ext cx="990040" cy="65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78286" y="2524986"/>
            <a:ext cx="14514" cy="55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620026" y="3175025"/>
            <a:ext cx="2523974" cy="40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 стрелкой 6143"/>
          <p:cNvCxnSpPr/>
          <p:nvPr/>
        </p:nvCxnSpPr>
        <p:spPr>
          <a:xfrm flipH="1">
            <a:off x="6429829" y="2524986"/>
            <a:ext cx="1538514" cy="74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7" name="Прямая со стрелкой 6146"/>
          <p:cNvCxnSpPr/>
          <p:nvPr/>
        </p:nvCxnSpPr>
        <p:spPr>
          <a:xfrm flipH="1" flipV="1">
            <a:off x="5892801" y="4678768"/>
            <a:ext cx="13448" cy="651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Прямая со стрелкой 6158"/>
          <p:cNvCxnSpPr/>
          <p:nvPr/>
        </p:nvCxnSpPr>
        <p:spPr>
          <a:xfrm flipH="1" flipV="1">
            <a:off x="6705600" y="3948370"/>
            <a:ext cx="1991551" cy="440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Прямая со стрелкой 6161"/>
          <p:cNvCxnSpPr/>
          <p:nvPr/>
        </p:nvCxnSpPr>
        <p:spPr>
          <a:xfrm flipH="1" flipV="1">
            <a:off x="6995886" y="4678764"/>
            <a:ext cx="1309232" cy="65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7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19" y="438866"/>
            <a:ext cx="10515600" cy="1325563"/>
          </a:xfrm>
        </p:spPr>
        <p:txBody>
          <a:bodyPr/>
          <a:lstStyle/>
          <a:p>
            <a:r>
              <a:rPr lang="ru-RU" b="1" dirty="0"/>
              <a:t>Статус официального партнера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7</a:t>
            </a:fld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019092" y="5477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008" y="469529"/>
            <a:ext cx="1152381" cy="103809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4348" y="4695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75626" y="1341723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2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02" y="2947470"/>
            <a:ext cx="3239144" cy="29062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785245" y="1764428"/>
            <a:ext cx="2593610" cy="7303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96912" y="1735470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Производитель</a:t>
            </a:r>
          </a:p>
          <a:p>
            <a:r>
              <a:rPr lang="ru-RU" b="1" dirty="0"/>
              <a:t>Дверных доводчиков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851223" y="3495931"/>
            <a:ext cx="1423946" cy="563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57653" y="3166245"/>
            <a:ext cx="161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Лучшая цена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75660" y="3166245"/>
            <a:ext cx="161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Лучшая цена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72114" y="4031254"/>
            <a:ext cx="21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Наличие на складе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97004" y="4031253"/>
            <a:ext cx="216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Наличие на складе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767339" y="1775929"/>
            <a:ext cx="3090832" cy="7188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8822682" y="1729189"/>
            <a:ext cx="342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    Партнер</a:t>
            </a:r>
          </a:p>
          <a:p>
            <a:r>
              <a:rPr lang="ru-RU" b="1" dirty="0"/>
              <a:t> ООО «Дверной   доводчик»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3712" y="3583970"/>
            <a:ext cx="232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Спец условия</a:t>
            </a:r>
          </a:p>
        </p:txBody>
      </p:sp>
      <p:sp>
        <p:nvSpPr>
          <p:cNvPr id="46" name="Стрелка вправо 45"/>
          <p:cNvSpPr/>
          <p:nvPr/>
        </p:nvSpPr>
        <p:spPr>
          <a:xfrm>
            <a:off x="6975660" y="3495931"/>
            <a:ext cx="1423946" cy="563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897004" y="3583970"/>
            <a:ext cx="232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Спец условия</a:t>
            </a:r>
          </a:p>
        </p:txBody>
      </p:sp>
      <p:pic>
        <p:nvPicPr>
          <p:cNvPr id="2052" name="Picture 4" descr="https://encrypted-tbn1.gstatic.com/images?q=tbn:ANd9GcTdjGSFUqlyV4I6bC9U4xhr6Z4fgRLcZHBicAS8uoRXA1oroA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74523"/>
            <a:ext cx="3452386" cy="25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data:image/jpeg;base64,/9j/4AAQSkZJRgABAQAAAQABAAD/2wCEAAkGBxQTEhUUExQWFhUVFx0VFxUXFxgWFxUYHBgXGBgXGBQaHSggGBolHBgYITEhJSkrLi4uGB8zODMsNygtLisBCgoKDg0OGhAQGiwkHxwsLCwsLCwsLCwsLCwsLCwsLCwsLCwsLCwsLCwsLCwsLCwsLCwsLCwsLDAsLCwrLCwrN//AABEIAM8A8wMBIgACEQEDEQH/xAAcAAABBAMBAAAAAAAAAAAAAAAHAAUGCAEDBAL/xABJEAACAQIDBAcEBwUGBAYDAAABAgMAEQQSIQUGMUEHEyJRYXGBMpGhwQgUQlKCkrEjYnKi0SQzQ7LC8FOz4fEVc3SDo9IlNGT/xAAaAQADAQEBAQAAAAAAAAAAAAAAAQIEAwUG/8QAJhEAAgIBBAIBBAMAAAAAAAAAAAECEQMEEiExQVEiBRMyYRQzcf/aAAwDAQACEQMRAD8AONKlSoAwTUQ2h0lbOik6sz52BserVpFU3sbuNNPOvHS3j3h2XOY2Ku+WIMNCA7qrWPI5c1C7ZXRkJFW82U2GoW55czy8K5zmonXHic+g37D3hw+LUtBIHymzDgynxU6jz4U6ig1u1ulJs7aGHlWXOjt1LDUdllYAEXse0FPoKMi1UJbkTkg4OjNYvWajO9u8ww1kSxlYX14Kvfbme4aeYFzTbolKyS1mhPsvb208wkkZhCTf2FkAF9LjQ28RRI2TtETLcEXsL24G/Bh4GkpplSxyj2OFKlSqiBUqVYJoAzSoT789KrQzthsEqs6HK8rgsoYXDKig6kcLnS99KZ9h9KuNQlsTF1sI4kJ1bgcCVb2Tx4H30rQ9rDhSrh2PtSPEwpNC2aOQXU8PAgjkQQQR4V3UxCpUqwTQBmlUY27v7gcI5jlm7Y4ogLlfBiNFPgTS3e37weMfJE5DngrrlLfwm5B8r3osKJPWDSBpUACPfbpDneQ4fZ4bMjEO6hWzW07J5C96a9n4vbMS9d+1bmylg5tzPVm9/SuHZMpgxE6mPUTsluB0N+Nr8+6iFszabOsTRpdHuGuO0hHEEXFvefKs0sj3GuGKOyyQ7obeGMw6y2s3ssO4jn4A8afKiW58HVYjFxWIQGN000IYNf1HD0qW1oi7RlkqYqVKlTEKlSpUAKlSpUARrpC2eJ8DLGeZU37iGBU+8D0vUYwKTRurK8fU3C5MvaA4aN4VPNsYuNEtIyjrD1aA27bt7Ki/Mmh1BFaXK91Zbgo3Zv4i/PTy1rNmXKNulapofsDhpnxCPJIjIJAURVsRbhmPEnjU2Wohu7hbz3BuFGY66LcWVRb8RJ76l4q8K+Jx1D+ZhjQa3lxInxhUOAGcZr3DMmnsnu4L+KjBiz2TrbTjQoxEiJIrvYkyurOLXuALXBF7Adxtp5GpzyoenjciQwY6TMyGIhFGjG3b0+zZj5WIFNe4G22bGvHlZUYFlUgjLfiNQDa4HhqfGuvEmTIXVidLoQpa1uRsba99jxr1uDJ1mJkJKsYkC3HIkm48xwrljfyRqzJKDCGKzWBWa2nmirTipcqM33QT7het1eJUBBB4HSgAH7q4GOC2IxMZaSVyQuS5Uk8CToDfXW3GpjtzHYfqRG65RIOBAAF/EkC9b8dmwxZFW6rY6AXC8LgEgaf1rkTH3NmVXAXkBYcbG+Yi9+VYm3Z6cYrbwPPRhgGgwCxtykly+CmViPmfWpbXDsfCdXEq8+J8zqa7q2R6POl26FUM6V9sthtnylGKyPZFINjqdTfyqZGgx0+bU7cOHA4KZGP8RsBb8PxpSdBFWyG7n7o/XEMkrsA2otqT+8SeNcmP2JJgcT1RdhqHhkGhB8LeOlSvdjDBcLDKJSpWNdAB7RA1va9vCnDpG2G8yGYSAhEzBOYsLsQ1+dr+lZt7s3/aSQR9w9unGYRJG9sExv4strn1Fj61IjQp6Gtu9Y0kVhYjPccyLDXxI/TworV3xyuJiyR2yoEm8eHOHx0zMpyyu0ik6B7xpwbkbqR6eIp23SznD2HEMWF7DUm9j+nrT90iwxnAytIB2AGUnk2YDQ8r3tUU3GlPVZjIMpNgBxv4+NcckWpf6asWS4V6CHgYu0W7wBbyvr8acKiO0N7IcJNBFMwVZw5zHhHlKBc/cGu2vLL51KIMSji6MrDvUgj3itMYtIxSlbs3Uqxes0xCpUqVAHNtHGxwxtLK4SNBmZjoAKD+8/TS1yuCjAX/AIsoJJ8VjB09fdT90+YnLs1VvbrJ0W3fYM1v5b+lV7ZqpIB53g3pxWMZWxEzOUN0t2RGe9QtrHQa8fGjjuRtaDa+CBxCqZ4exKeDDTRx3hhrbhcEcqrrUl6P95zgMYkt+w1o5l5GMkdrxKntDyI50pRTBNrlB33S2rhkYRI4HXM/V3XID1WUFdftEOGA4kG9TIGgltjDpPgsdGhBkhf67ERa5yNaQix5qbe7urf0V9JMsk0eCxR6zP2Ypj7VwCQj/eFhYNx4Xve9Jw28ISnv5YWtqgGNr8OdCH6+RijEYQetdiHJURoADcte44Dh4cKI+/eP6jBySEXAHDvOpse4aVWvHbxTSMWZjqb25DuAB7vCuUsW+VneE9iCDtqHEQM4ixBSN8oCoQEQsQpIuOwNb25VNOjDZaRXaM9gpY8P2j5tZCAfa8++gXi94JZojFmGUm7WFmbS1mvx/wC1EPol3sjQpBLcSKMkbXNpAzDQroEIA5mx0qY4ZQ5LnmU1Qc6zXlTWSa7mY0YvGxxKWkdUUc2YKPeajT7/AOEeePDYeTrppXyKqA5QLFmYuRawUE6XOlADfHajT4yd2csOtfKSbgJmIUL3DLYaV39Hm0DhcScX1LTCKNwqKVBLsABqTwtmuQDx4VTSStlQhKbqKsNO8MEq4jMpvmAZbi4sLAqfC9j+KvGxnY4hBLGgBvYKNLgXBP8AvnQ52T0oYmbaCfWAi4eRhF1IFupLGyvnIzFgSAb6WvppU1383uXZeRjAZZZAwjGYKgAy5yTqea6AetZnie+zustY9r7CMrVm9A7b2/ssbQY/ASkwTjq58O+qpOupDLxRmXmtr5b63NEbcnfJdoYV5whRoiVkS+YZgoe6tYXBBrvRmJFj8UI0Zjy/qBVaukfaLYnFlrhjYDs3IXwB7h8qattb44nFymTEOzKSD1anIoX7ilRoLaX1POveO3pVlyR4PDwjvUM7DyLc+GpvUSg2dITUSQbn7TDhcNIGspuhW9xodCOYtUg3/wB6I4UOGjDtNImVne+WNGGtgftFb8O+5pm6PN5IpMQExKIktgInRSFbllYa2bubgeHn43+w6KseJkJLYlpGCrbMFUKkfH7Oi3NvtaX41w+293KNn3U4rkkfQVhwJHNgLJm8bHsrp3e16gVNt7ukjB4K65+tmGnVRkGx/ffgvlx8KGPRXtvD4cYkyy9XLJCyRFtFFtbX+8Wt7qFPWk8b35+fO/jXbEuDJmdyCNjN+8VtGa0zBMMl2eFNI8uUgBydZO/XTS9hU16P8LH1XXoxKsTlBP8AdgaEEfe01NB7AnJhXYnWZwgFraLe5DcxqQf+tTvczG9Ts+aQNorZivIME/6L52Br0cWOLStfsw5pSp0yM7+beOJxsrfZQ9VGO5V018S2Y0xbN2tNC2aGR4mBveNmT9CL1xFze51JOp7yeNe2Frnv4Vnk7Z3iqVBK3c6W8dGwEpXEJzDgK1vB1Gh8waOe7m2UxcCTx3Aa4IPFWBsVNu41UrBNYnzt7qsP0MYpWwboOKyFj5MosR7j7qlrixhBpUqVQMFn0hIr4CFr+ziRp33jkXT30AH4Hyo+/SHb+w4fXjiRp3/spaALnjVIQo3594r3bUVyQNpXUOVPsCYblbZysge9ozkfX2oXBRwLnuZtPAVy7hx9XtbBoTqmJ6snvsSv6rTfu+2ri9iV08wR4jvp42S3/wCbw7jQPNDIPxZc38xcelVLlWRHiTRYje3AfWMJPABcyRsF0JAaxy/G1VMlBVirDgSCO4jQi3fermWqrnSlsI4XaMy2ssrGaM8irG5Ho2YegqIcM6ETYX4cveK34XEkHXiOY017wa0owPGszIbXHHu/rXQQdeiLpAaYjBYlrva8Mp4yAXJjcn7YA0PMeVTHpJ219V2fM4bK7qYoyOOdwRceIFz6VWbc3GsmMga5GSVGuONlYFreOUGiH007y/WJo4UuIo1zgkWzOw1NjyA7P5q58Njp1YM8S/r3W4+FTvY+G6qJU58WP7x1P9PSohsbD9ZOpPBO0fPl8f0qZq9YtZkt7UfT/QNNw80vPCPOP2ZHN7Qs3310b1765ekbGz4gYZpAXWCARNIOBfMczMPs3ATjTgr17V7VxxaiUP2jfrfpOLPyuJewbKSLi5Aa1xewNuFxztRo+j5ODFjU0OqNbwKsvyoVb19Uslo1Cm3aC8L8rDlpyFTHoC2iU2g0X2ZoWFv3lKsvwD++vTUt8bR8dnwvDkcH4BtlI0IsRoQeVtLVhfiKlv8A4WqY/ErLGpVJnUKwdjcsxVVjRhnYi3HQAXqV4rcXC4pR1P8AZ5QLFQUZb8g8asbHxBBqJZVF0whhlKNoFuFxDRsrrbMpDC4uLjvHMeFdm39rtipmlbQWCol7iOMaKg8B8SSadNu7j4zChmeLNGuvWRkMtu8j2h6io66C5IFh3Xv510TUlwc2nF8mUbTU+nnXGG1N+NSHd7ZUU7N18whjVfaJUEsdFAB/35Vwbx4KGOYrh5DLGAO2bam2tiAAR4+mtrmOE6RTTcdzOjaEgEOGQckLkfvOx09y/Gn+PGhdlOOZcRm32gWDAnx7TD0qI9YWAJ7gPd/SnuSMjBMO+RW9LKfnW6D4bXoyzS4T9jJl1ryW1ZfxD516j41qxI7XmLVlOxvwz/H50YugzaOWd4SdJI7geKG/6M1B7Ci5oi9E8ltpwAcw4/8AjY/KjwBYelSFKuYwOfSOkPVYJeRkkPuVR/qNA6aQCjd9I+MmPBEfflF+Wqxn36Ggcy246k++qXQjQldcL3Fq8QgEWPdXsQDjwoQDxu//AHpF+Kn9VPeOV6leydn58Vs+Ue0uLWGQ+ZEsZ4nTSUfhqG7Fb9snu9CLa1Otjozx4uJGIk6nr4mBsyywnrUIN73tnHk1de4HJupliKhfSpumuOwbEACeEGSJvKxdD4MBbwNjyqS7BlZsNA0jI7tEhZ09hmKgll8Cda4d99sphMDPM5tljIUc2dhlRQOZJIrgdipkURZcwtxtoRc6X9i+a3ja3KvUctuNbtnY54A2VVIcDMrC4IAOUXBBtc3texIF7gWrjxGLDG+ULprbgTfUgAAKPAfGulvyPiic7tb9GGIwTRiWM2C5AsbKLHibdvlqbHjrUaxW0GmY5mMgUlRnNyoJsDrwJsNfDWvO7eypcXL1UAzyZSwS4BIUXNr6X8KmG53Rni8QszMnUshK5J1kTP2brlbLwvoaSSTsbm2qIlgcWYibAW58qfsPtZGt2rX79PjTPvDu9icHIUxELIb6NYlG8VcaH301LLXPJghPk36T6pm062rleifRyXqUbL2RE0auxL5hfsmwHeNLnQ8yBXjop2FF9RfEzRq7TS9XHnF8sa8SAeF2DajkBXPvVjYsC3WRs4TPZoQudHvp2GItE442PEDQ1k/j7ZUepl+rvNitXGiMdKWykjXD9WdDn7Jyk/ZNy41J86aui6QJtTCEnL+1y3vYaqy2v4k28yK5t6d4jjpgVRgqrlRL5m5lmNh7R0GnAKO6pP0Y9Hs2LmWWUPFBEytmIKs7KQwVLjyu3Lz4bYrbE+dyz3zcjZ0uYCbCbTlnW4TEgMHAtplVXQPbstdSbjWzVFV3qxK5RDIYUX2Y4wAo87i7HvJvViOlfApJsrFFwLxxmRCR7LrqCO4nh61Vh3N6EkxKcl0yZ7R6SsZJA0LZDmGVnAsxB5W4VExKDzFaVl7xXsAcbA25HgfA1UYqPQpTcu2ege7UVhmog7r7Fhxuzto4iTDL1+HBeJ4s0a/3ebLkBs1rZte+h9DHmRmLWsdPHS9VF2SzEI4D/fhpaiLvFsfJhFYC6kAlhqLhVXX8tQHZqgyIDwLgHvtcZv60fNn4eObB9Wt2AUobEA9/Hlx41t06+L/Zk1MqaABwPnWjHnhTrtvZzwyFHRlsTlv9oA/e500Y3lWPJHa2jTB2rNuDk/70QOi7FrFtDDs+oLFM3JWdSqk+FyB60PcKNRUv3FwBkx2GRDqZVOhJ7KnMxPhlBqF0UWlpUqVQMhXS/sRcTsybTtwA4hD4oCSPVcwqrok8AfnV0sXCHRkbgylT5EWNU/29ss4XEzYZx2onKX+8oPZb1Ug+tNCY0lu1XVyrUyhr8iOFZjJAsaYHfsyZVkBdsqgHWxNjbTQa8bVNd1ttwQ4iCbEPlhbMrHtm4aJl5E/eA8KHUvA+laL6Wqt1cEuKbssP0MbxKWnwHW9YkTM+GfvhD5co8rq3hnI5VH+nXeHrMQmEVuxAM8gHORhcA/wof56F26u25MJPHNGbGNw1vvD7SnwIuPWu7eDaJxGImmPGWRnt3XOg9BYelTFFjcxrimiuSa6n/wB+Na34evxq2IlfQ2ttsYS3MyD06iWrTWqrPRQ2Xa2EPLrCPzRug+LCrTVzYwf9OOIKbKdRxkkRL8wL5jbuNlt61WoPr2vzDj6jnR5+kLtEDD4eAHtu5ky88qqRf3tagM4ppWgToJGyN+WXBxYYw/sobftUftWAYXKkcde+ojvbvAcWwC3Ea8ASbufvEH4A3tc60zJfgCbHiAdD515ZRe1Ssbu2dsmVOKUVXsct1toNhcVDOmhjcMfFb2ZfVSR61cGFgQCOBFx61TCId9Wy3Ax/X7Owkh4mFFb+JRlPxF6qRxODpZmRdk4vObAoFH7zFlyr6mqsc6PH0idolYMNAD/eSNIw7xGFA+MnwoDinETPaivYFeRWRVCHzY+8cmGwuNgSQoMRGoFr3LCRQwB5AxlwfIVHsK3ZIub3Fhy8T56CvOIGlc4aofDGh12VOI5EdhdVOYi19PL9KIUG/wBh4owYhIJNFZQoANvtZiQCDrodaF6yDu5fHv8A+lbAK7xzygqRynhjN2yd73b0rjoWCQ2ZWEgJZS4AuD2V/dJHGoG4zEeVxWwHmKxh47GucpObtlwioqkbsPDcacRyo09A2wtZcW68B1KX7+MhHplHqaDkS68D8rVYboQxgfZ3Vj/CkZfRj1n6sal9FBBtSrNKoGKq9fSJwiJjYJFFnkhOf97K9lPnY29BVhaBvT7sLE4jFQPFDJIiwEFkRnAbO5t2Rxtb3igALySDTLe9tSTxPgOQpA6XrEsDISrqVZTZlYEFT3EHUGvCvamBsl4Vrr073rwDTES3dndP61BC6E9ZLj1wp10VDF1hYjwAY/hNNW2sIYppYzxR2T8rEUWvo54bNHimaxRZYygI1WTI4LA9+Vre+hdvliM+MxDDg0zn+c0kMZGpJFevLV0YTnTAMHQBgIXknLRo7wrGySMoZkLGQEqxGh0tp3UcqEP0e8KRHi5eTNHGPwqzH/mCi3PJlUt3An3C9SwK5dN2Nz7Tdb36uNEFrnLoWI8D2r+tDrOO+nLbm0OvnlmN/wBrIz6m5AJJAJ52Fh6U1TKKuwNgkHfWtZATWtISQSASFsSeQuQBf1NKNKW4VHQrirKdB8jHZaZhoJZAh71uD+pYelVqTjVrOjHAGHZmFUixaMSEdxft/wCqhsYMfpFxkYjCNe4aJ1A7srISb875h7qD4bwozfSPT9pgjyKTD3GH+ooNCkgFn8KwHNeyKxlqhHiQ3Fc1Pu7+zfrGISLkQ7HySNnP+W3rTJUsDZENDXpa8RmtgpoZviPKnDCZAWMilgUYLY2Ie10II5ZrA3B0J8xxYcV2SL2SALk2AtqSSQAAOZJqvAjkTEch6/0oyfR/x9nxEJPtIki+akq3+ZfdQxwO6GOc9nCYg+cTr+oFFDop3Ix+GxazzRCGMKylWdS7BhpZUJtrbiRwqW+ADRSrFKpGZrBrNKgCoG/cufaOMbvxD/BiPlTEVpz3qb+24r/1Ev8AzGpsvTA1vSFeTWaQFgugcdTsnFTngZZG9EiT53oFYmQtYnidT58TR62Ev1XdVm5yYeRvWZmA+DD3UAZmpoDwTXVha467MHy86YFneiHAiPZcOmshaQ+N2NvgBTtv5jDDs7FyA2KwPYggEEqQDc+Jrs3cwnU4WCL7kSL7lFQzp3x3V7LK85ZkjHpeQ/BDUgVvkNaSa9Mak3Rrux9fx0cRH7JP2k3dkX7P4jZfU1QEmm3WOG3bkncWkxM0MvDURA2jUk6jiW0+9bvoZLVkenhgmySoFg00SgDgALtb3LVbhQgHzc7ZJxWNggtpJIobwUaufRQat3GgAAHACw8hVe/o/wCz8+PeQjSGIn8TkKvwz1YYUmAKvpC7ML4KGcf4Etj/AAyAL/mVKr8tWw6S8B12y8YlrnqS4/iTtr8VqpwNCA3CsUhWaYE96GdmGXGytbsxYWUk8szgIo8yC5/DQ1tR/wDo+4EfVcXJbV5RFfvCxhv1koCzxZWZfusV9xIqQNZr0przWUWmA4Q8dKJHRHu9Hi8U/XC6wosg1taQSoyH+Rh5E0PIqM/QDl/tX3/2f5e3b43qn0IMFZpUqgYqVKlQAqwazWDQBTjetbY7FD/+iX/mMaagaed93vtHFkcPrEn+c0zimBpNZFYNdmxcOJMRDGeDyoh8mcD50gLKb37ClbYSYaHKGSGLNmOUZY1DPbQ6kr8arpitlTLxQ6d1j+lWu3vxOTD5R9shfSxJ/S3rQR2/h+2Sg864zy7ZUacODfHcwZNCw4gjzBFO+62F67FQRDi8qrbzYA/CpVhtlyYiePDpftEKxGmp4+QHyNWO2fgUijjjRRljUIumtlAA19K6QnuOeTHsOkCgT9IXbxaaHBgdmNROx5l2zqoHgFufxDuo4Y7FLFG8jmyopdjw0Audap5t7bEuKmeaZ2d3N9TwHJQOQA0Aq0chvNWN6Bd3hBgTiGW0mKOYXGojUlUHkTmb8QqvWysA2ImjhT25XWNfAsbXPgOPpVysBhFijSJBZY1CKPBRYUMAXfSLxNsHh4/vz5vRY3H6tVflo0fSOmPWYSPlkkf4qKDCmmgDv9HTCWixctvadI7/AMKlv9dGOh90GYTJsmNucskjn85QfBBRBqWBy7UW8Mo742H8pqmC8vIVdd1uLHgdKpjtSDq5pU+5I6flYj5U0B4WvVq8RVsFMCw/QJHbZjH72Ic/yxr8qAG9OGMeNxSHQrPIP52+VWI6DgP/AAmP/wA2W/n1jfK1BTpgwXVbXxWmjsso8Q6KSfzZqQENIr3HXitynSgDuhos9BWJti5o/vwX/I4/+591CfC60SuhRCdpfwwyMfei/wCoVT6EH0VmlSqBipUqVACrBrNYNAFMNvTFsTOx4tNISPN2rhBp13rgKY3FKRYrPILfja1NJpga6kXR7hus2lg1te86H3Nm+VR41O+hHCGTa+HPKMSSH0jZQfzMKQBx37mu6J3Lf3k/0ofbYBRWccVGnnoB8SKne+i2nv8AuD51DNtreM+aj+dT8q8/I/mz19OksSHHon2d/aS51KoWue8kC9+/U0XRQ+6LobNKe5VHvJPyog1rw/iYNT/Y0C/p9251WCTDg9rEvrY/4cZDNfwLFBVdL1O+mbbv1naUoU3SACBbcLjVz+ckfhqB3rsZwkdA+yBNtISEXXDxmT8bdhP1Y+lWUoT/AEeNk5MHNiCNZ5cq/wAEYt/mL+6izSYFfvpD4gHGwJ/w8OGP45HsPPsUJlFTvpt2gJdqzBTcRhIz/Eq3I9Mx+NQMfpVIC2nRnher2Xg1IsepVj5tdj+tSeuLYmF6rDwxj7EaL7lArtqQNWKmCIztwUFj5AXqt8m6kM0rv27uzP7XNiSf1o679TlMDMRxIC+9gD8L0L9317R8q4ZZtPg16bGnbZGdqbqQxZERTdrsSSdBwHPvze6pn0c9HeElSR8RF1hVgFuzAWtfgDXnGQhpFP7oHxNEbc3DZMOD99ifTgP0pY5NsrPGKjdDhsfZEOFjEUEYjjBJCre1zqTrQN+kZgAuLw83/FhZT4mNh8pBVgaFP0h9n58FDMP8Gax8pFI/ULWgxFeAa3xr2b99aCK3RNcHw/rTA68KeFF3oFCnFYgn2hCAvkX7XxCUIMNw9aJ/QXNbaJH3oHHuaM/KqfQg/wBKlSqBipUqVACrBrNKgCrXTXhOr2viLCwkEcg5XvGoY+rKaggF+dF/6R+AC4rDTD/EiZD/AO2wP6SUIBxpgYca0Vfo6YTNtCWT7kBH5nX+lCyUamrKdA+731fZ/XstpMUesN+PVrcRjyIJb8dIB736g1Ru8Zfn86ge1/Y82HzPyonb4Q5oCfusD+o+dCzbj2Vf4x+hrFmVTPU0krhXoIHRtFaF2+89vcB/Wnvena64TCTYhjpGhI8W4KPViBTf0fD+xqe9mP8AMR8qhn0iNolMFDCD/ezZj4qik/5ivuFasS+KMGZ3kZX6eUsxZjckkk95OpPvrzGhJAAuToB3k8BWCamfRDscYnakAYXWImdv/bsV/nKV1ORZLdDZIwuCw+HH+HEobxa13PqxJp1mkCgseABJ8hqa9CmffLFGLAYuQcUw8je5GqQKj7ZxpmnmlPGWR5PzMT86WyYM8safedV/MwX51xipB0f4TrtpYRO+dD+U5z/lqgLeAVmsCs1IEf37S+Bm8Ap9zrQz2GNGNFneSHPhZl742+AvQl2W+WJm7rn1A0+NqzZuzbpemdsV3lIHflHieH60WMFAI0VB9kAUOdwcHnlUn7N3Ppw+NE0VWFcWRqpcpGai/SXsM4zZ2IhT28okTxZCHA9bEetSisEV3MpSRtK6IBpW3akNpZF4WkdR5hiLVzQtbT0t61QHRhzoaJHQhrtNf/Jk/wBNDbC8aI3QY9tqAHnDJ+qU/AixdKlSqBipUqVACpUqVAAY+klLF1OEU/33WOyjmI8oD68gW6vzt4GgOLUZvpIbOIlwuI1KurRHuUqQwt3Zgx/LQZApgOu7owZm/tpnEfIwhSRrrmDcrd2tXB2cEESdVbq8q5LajLYZbHyqlPVm17G17Xtp5XoxdGvS1FhMKmFxKSER3COpDWUsSFsSDYXsPCwpAF7fHFZYMvN2At4cSfh8aFu3IuxfuYG/rb500by77ddtIYlGY4VoxCoa4CnRm04Bsx91qkE8XWIRcEMLe+smoT3Welo2tleQg9H7f2XL912Hvs3zoI9PO2Ou2l1QPZw0Yjt++3bc+dio/DRN6PdsBc0djquYLzzqDdR33GnpVfN5nlbFTtOrJK0rM6uCGUsxNiD4EW8LVoxO4mPUR25GNdHn6OmxrRYjFEauwhU/uqAzW9SB+GgNVu+jzY4wmzsNDzEYdvF37bfFvhXQ4kkqC9NWP6rZGIsdZMsX5nF/5QanVC76Qqk7NTjYYhb24ey419aQFcb0ROgjAdZtWNuUMcknqV6sf5z7qHZo2fRuwV2xk3cI4x652J+ApsA5ilSpUgOLbEoSCVjwEbE/lNBbCP8AsX8/mKIXSjtRosMkaj/9iTqye5QrOfflt6mh3Bh3MEgiBZwM2UcWC9pgPEgGs2blpGzTcJsIXRuoyufBR+tTahZ0abZXMNey4tfuPEX7je4oog10w/jRx1H537PVKsGm3H7dw8JKyTRqyi5UsoIB4EgnSupxKkbxG2KxHd18v/Matu7WHWbFYeOQ2V5kRjyylgD8NPWs7x4QieQ5ke7FiYzmW7MT7VgCdeV64MMSmovmGo7wf60wHfemONMdiljI6tZ5ApHC2c6eQNx6U7dHW0Op2nhJL9lpRE3lJ+z/AFYH0qGxAs3aPG5ueZ4606bLjZJYmXiJEI9HBB86fgRcMVmvEbXAIIIIuCNQfEHur1epGZpUqVACpUqVAAw6eljfBxRN/ePLmiNyACqnN4HRrWPfQL3c2er4pEZGIU5mBNrgEX0PEeFWU6Q90osfGmdmVoycrra4zWvodCNKHmy+iVI5Uc4lyFN7BFFxzUk30IuDpzNNIVnfhd20aNolT9k5BZBojEaAkDQnQU57M6LsGwucMh8y39akcEWUADgNBUnwgGRcvC1Nggc4jcDCfWUwohCxSYWdjlzWEgkwyo9yfbALW8L0ONj7VfCSyYPEA/siQjGwbKNQpUm5upDCxvY1YyRgGv3L86hW8m6WHxrBsRECQLBlJRrdxZSCfWolFSVM6Y5uDtEAwG1JFfr8IizZWDsubIykcSAf7y44quup40Pt5JlxM8kryqJXkJZSjRkeBJ004XNjpRik6J8CNVM6c+zKePqDT1sjduHDLlUM5+/KescW4WJGnpThBR4QZMkpu2D3dXo+ws64ZyHupHWukyPFIQ2oyFSQLAA6jnVgRUTCAcKlMDXUHvANVJEGyoj0qbNE+zZ1yGQrZ1RSQSwYW4VLqbNtPoF77/D/AL0kBVjZu6GIlkt1EoUHtX7Ol9QHcWBtzsfWrDdFu7MeBwziNnJlfrGD5cyHKFyZl0YC3HTjW4wKeVPewxZWHj8qckA51g1mlUgDzpmxKx4eBm4rPcDvHVup15e1US6Pd442nQ5W0ax0HZDHKGPO1yOXOizvJs5MRC0MmqPow7xx41Bdg9HEWGxAmWWQqL2Q2t4XI4gGxse4VDxqTs6xyuKcSM7w7l4kYuWfAyKqM5dVN0y3N7WsQwvw8Kl3Rk+0Ij1GIii6q5bretYtqDoqWYEaDS68edTnA4UcbcK7goHCrpEOTfZk8KAe9nR5iZMXNKJFcyOxu5s2vAGy2NhYC3ICj7WifDqbkgHSgkrrhujaa462Rbdy6n0JsBTrhOj+BWu6yMO7Pp8KLrQL3CtL4JCRcCwN9OdtbVZJXXejZMWGx8sMIuiMAqsdblFZlve9gxIHgKkHRpsWPEbTjEiuhiImCi5UlCHAYnTLf1vapXt3ouWeZ5ROU6yQyMMmbiS2UEEaZiOPKpHuPuTFgpusDu7AMBfRQram6j2joB79KkoIFI1qTEKSADxBI9CAfia2O4HGkBmlXO+JAJH9aV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img0.liveinternet.ru/images/attach/c/7/95/446/95446226_3352215_pr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9" y="2587643"/>
            <a:ext cx="3067553" cy="261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181257" y="4293870"/>
            <a:ext cx="187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 Вашем городе</a:t>
            </a:r>
          </a:p>
        </p:txBody>
      </p:sp>
    </p:spTree>
    <p:extLst>
      <p:ext uri="{BB962C8B-B14F-4D97-AF65-F5344CB8AC3E}">
        <p14:creationId xmlns:p14="http://schemas.microsoft.com/office/powerpoint/2010/main" val="180601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входная дверь в отеле с доводчи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5" y="3464147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veri-moskva.ru/i/catalog/furnit/dormapure8100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99" y="2331380"/>
            <a:ext cx="2860580" cy="2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8</a:t>
            </a:fld>
            <a:endParaRPr lang="ru-RU"/>
          </a:p>
        </p:txBody>
      </p:sp>
      <p:sp>
        <p:nvSpPr>
          <p:cNvPr id="4" name="AutoShape 2" descr="imap://galagan%40dvdov%2Eru@imap.yandex.com:143/fetch%3EUID%3E/INBOX%3E155?part=1.3&amp;type=image/jpeg&amp;filename=%D0%9B%D0%BE%D0%B3%D0%BE.jpg"/>
          <p:cNvSpPr>
            <a:spLocks noChangeAspect="1" noChangeArrowheads="1"/>
          </p:cNvSpPr>
          <p:nvPr/>
        </p:nvSpPr>
        <p:spPr bwMode="auto">
          <a:xfrm>
            <a:off x="533400" y="-360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90598" y="425888"/>
            <a:ext cx="10515600" cy="1325563"/>
          </a:xfrm>
        </p:spPr>
        <p:txBody>
          <a:bodyPr/>
          <a:lstStyle/>
          <a:p>
            <a:r>
              <a:rPr lang="ru-RU" b="1" dirty="0"/>
              <a:t>Ассортимент (всё для двери)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19092" y="5477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008" y="469529"/>
            <a:ext cx="1152381" cy="10380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24348" y="4695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626" y="1341723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19092" y="5809401"/>
            <a:ext cx="5056241" cy="40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Картинки по запросу dor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99" y="430499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satro-paladin.com/_images/00-00004576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9" y="1454137"/>
            <a:ext cx="2300971" cy="23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vernoydoktor.ru/image/info/vvd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5" y="1751451"/>
            <a:ext cx="4944090" cy="502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-fort.ru/images/stories/dovodchik/dovodchik-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7" y="5505530"/>
            <a:ext cx="3567863" cy="92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2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6" y="3075176"/>
            <a:ext cx="3281174" cy="3281174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Мы закрываем двери-это наша работа!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225D-5902-4939-AD25-B6B6BBECCDCD}" type="slidenum">
              <a:rPr lang="ru-RU" smtClean="0"/>
              <a:t>9</a:t>
            </a:fld>
            <a:endParaRPr lang="ru-RU"/>
          </a:p>
        </p:txBody>
      </p:sp>
      <p:sp>
        <p:nvSpPr>
          <p:cNvPr id="4" name="AutoShape 2" descr="imap://galagan%40dvdov%2Eru@imap.yandex.com:143/fetch%3EUID%3E/INBOX%3E155?part=1.3&amp;type=image/jpeg&amp;filename=%D0%9B%D0%BE%D0%B3%D0%BE.jpg"/>
          <p:cNvSpPr>
            <a:spLocks noChangeAspect="1" noChangeArrowheads="1"/>
          </p:cNvSpPr>
          <p:nvPr/>
        </p:nvSpPr>
        <p:spPr bwMode="auto">
          <a:xfrm>
            <a:off x="533400" y="-360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66692" y="3953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990598" y="425888"/>
            <a:ext cx="10515600" cy="1325563"/>
          </a:xfrm>
        </p:spPr>
        <p:txBody>
          <a:bodyPr/>
          <a:lstStyle/>
          <a:p>
            <a:r>
              <a:rPr lang="ru-RU" b="1" dirty="0"/>
              <a:t>Ассортимент (</a:t>
            </a:r>
            <a:r>
              <a:rPr lang="ru-RU" b="1" dirty="0" err="1"/>
              <a:t>антипаника</a:t>
            </a:r>
            <a:r>
              <a:rPr lang="ru-RU" b="1" dirty="0"/>
              <a:t>)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19092" y="547753"/>
            <a:ext cx="9854382" cy="706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008" y="469529"/>
            <a:ext cx="1152381" cy="10380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24348" y="469530"/>
            <a:ext cx="265471" cy="862742"/>
          </a:xfrm>
          <a:prstGeom prst="rect">
            <a:avLst/>
          </a:prstGeom>
          <a:ln>
            <a:solidFill>
              <a:srgbClr val="157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626" y="1341723"/>
            <a:ext cx="9725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19092" y="5809401"/>
            <a:ext cx="5056241" cy="404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101" y="1720095"/>
            <a:ext cx="3144157" cy="42917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60" y="1745602"/>
            <a:ext cx="3988254" cy="2034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572" y="1751451"/>
            <a:ext cx="3196625" cy="39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410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8479</TotalTime>
  <Words>280</Words>
  <Application>Microsoft Office PowerPoint</Application>
  <PresentationFormat>Широкоэкранный</PresentationFormat>
  <Paragraphs>122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Lobster1.4Regular</vt:lpstr>
      <vt:lpstr>Wingdings</vt:lpstr>
      <vt:lpstr>Тема Office</vt:lpstr>
      <vt:lpstr>Презентация PowerPoint</vt:lpstr>
      <vt:lpstr>Наши ценности</vt:lpstr>
      <vt:lpstr>Наши представительства</vt:lpstr>
      <vt:lpstr>Наши представительства -контакты</vt:lpstr>
      <vt:lpstr>Наши представительства (офис+склад)</vt:lpstr>
      <vt:lpstr>Статус официального партнера</vt:lpstr>
      <vt:lpstr>Статус официального партнера</vt:lpstr>
      <vt:lpstr>Ассортимент (всё для двери)</vt:lpstr>
      <vt:lpstr>Ассортимент (антипаника)</vt:lpstr>
      <vt:lpstr>Ассортимент (всё для стекла)</vt:lpstr>
      <vt:lpstr>Ассортимент (проектные решения)</vt:lpstr>
      <vt:lpstr>Нам доверяют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анализ моего региона</dc:title>
  <dc:creator>Vasilii Galagan</dc:creator>
  <cp:lastModifiedBy>Василий Галаган</cp:lastModifiedBy>
  <cp:revision>91</cp:revision>
  <dcterms:created xsi:type="dcterms:W3CDTF">2015-10-06T07:17:34Z</dcterms:created>
  <dcterms:modified xsi:type="dcterms:W3CDTF">2016-03-18T12:58:33Z</dcterms:modified>
</cp:coreProperties>
</file>